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17"/>
  </p:handoutMasterIdLst>
  <p:sldIdLst>
    <p:sldId id="268" r:id="rId3"/>
    <p:sldId id="259" r:id="rId4"/>
    <p:sldId id="257" r:id="rId6"/>
    <p:sldId id="260" r:id="rId7"/>
    <p:sldId id="256" r:id="rId8"/>
    <p:sldId id="258" r:id="rId9"/>
    <p:sldId id="261" r:id="rId10"/>
    <p:sldId id="262" r:id="rId11"/>
    <p:sldId id="263" r:id="rId12"/>
    <p:sldId id="264" r:id="rId13"/>
    <p:sldId id="265" r:id="rId14"/>
    <p:sldId id="266" r:id="rId15"/>
    <p:sldId id="267"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DCDC"/>
    <a:srgbClr val="F0F0F0"/>
    <a:srgbClr val="E6E6E6"/>
    <a:srgbClr val="C8C8C8"/>
    <a:srgbClr val="FFFFFF"/>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78" d="100"/>
          <a:sy n="78" d="100"/>
        </p:scale>
        <p:origin x="654" y="54"/>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handoutMaster" Target="handoutMasters/handoutMaster1.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fld>
            <a:endParaRPr lang="zh-CN" altLang="en-US" smtClean="0">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fld>
            <a:endParaRPr lang="zh-CN" altLang="en-US" smtClean="0">
              <a:latin typeface="微软雅黑" panose="020B0503020204020204" charset="-122"/>
              <a:ea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tags" Target="../tags/tag56.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69882" y="432000"/>
            <a:ext cx="10852237" cy="648000"/>
          </a:xfrm>
          <a:prstGeom prst="rect">
            <a:avLst/>
          </a:prstGeom>
        </p:spPr>
        <p:txBody>
          <a:bodyPr vert="horz" lIns="101600" tIns="38100" rIns="76200" bIns="38100" rtlCol="0" anchor="ctr"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69882" y="1296000"/>
            <a:ext cx="10852237" cy="5040000"/>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71.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tags" Target="../tags/tag72.xml"/><Relationship Id="rId2" Type="http://schemas.openxmlformats.org/officeDocument/2006/relationships/image" Target="../media/image15.png"/><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7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74.xml"/></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ags" Target="../tags/tag63.xml"/><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tags" Target="../tags/tag64.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1.xml"/><Relationship Id="rId5" Type="http://schemas.openxmlformats.org/officeDocument/2006/relationships/tags" Target="../tags/tag65.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xml"/><Relationship Id="rId4" Type="http://schemas.openxmlformats.org/officeDocument/2006/relationships/tags" Target="../tags/tag66.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xml"/><Relationship Id="rId3" Type="http://schemas.openxmlformats.org/officeDocument/2006/relationships/tags" Target="../tags/tag67.xml"/><Relationship Id="rId2" Type="http://schemas.openxmlformats.org/officeDocument/2006/relationships/image" Target="../media/image12.png"/><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6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69.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tags" Target="../tags/tag70.xml"/><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文本框 1"/>
          <p:cNvSpPr txBox="1"/>
          <p:nvPr/>
        </p:nvSpPr>
        <p:spPr>
          <a:xfrm>
            <a:off x="2576195" y="1563370"/>
            <a:ext cx="6597015" cy="1876425"/>
          </a:xfrm>
          <a:prstGeom prst="rect">
            <a:avLst/>
          </a:prstGeom>
          <a:noFill/>
        </p:spPr>
        <p:txBody>
          <a:bodyPr wrap="square" rtlCol="0">
            <a:spAutoFit/>
          </a:bodyPr>
          <a:p>
            <a:r>
              <a:rPr lang="zh-CN" altLang="en-US" sz="4400" b="1">
                <a:latin typeface="宋体" panose="02010600030101010101" pitchFamily="2" charset="-122"/>
                <a:ea typeface="宋体" panose="02010600030101010101" pitchFamily="2" charset="-122"/>
              </a:rPr>
              <a:t>近两星期实验与研究总结</a:t>
            </a:r>
            <a:endParaRPr lang="zh-CN" altLang="en-US" sz="4400" b="1">
              <a:latin typeface="宋体" panose="02010600030101010101" pitchFamily="2" charset="-122"/>
              <a:ea typeface="宋体" panose="02010600030101010101" pitchFamily="2" charset="-122"/>
            </a:endParaRPr>
          </a:p>
          <a:p>
            <a:endParaRPr lang="zh-CN" altLang="en-US" sz="4400" b="1">
              <a:latin typeface="宋体" panose="02010600030101010101" pitchFamily="2" charset="-122"/>
              <a:ea typeface="宋体" panose="02010600030101010101" pitchFamily="2" charset="-122"/>
            </a:endParaRPr>
          </a:p>
          <a:p>
            <a:pPr algn="ctr"/>
            <a:r>
              <a:rPr lang="zh-CN" altLang="en-US" sz="2800" b="1">
                <a:latin typeface="宋体" panose="02010600030101010101" pitchFamily="2" charset="-122"/>
                <a:ea typeface="宋体" panose="02010600030101010101" pitchFamily="2" charset="-122"/>
              </a:rPr>
              <a:t>万盛华</a:t>
            </a:r>
            <a:endParaRPr lang="zh-CN" altLang="en-US" sz="2800" b="1">
              <a:latin typeface="宋体" panose="02010600030101010101" pitchFamily="2" charset="-122"/>
              <a:ea typeface="宋体" panose="02010600030101010101" pitchFamily="2" charset="-122"/>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 name="文本框 6"/>
          <p:cNvSpPr txBox="1"/>
          <p:nvPr/>
        </p:nvSpPr>
        <p:spPr>
          <a:xfrm>
            <a:off x="484505" y="118745"/>
            <a:ext cx="10984865" cy="7108825"/>
          </a:xfrm>
          <a:prstGeom prst="rect">
            <a:avLst/>
          </a:prstGeom>
          <a:noFill/>
        </p:spPr>
        <p:txBody>
          <a:bodyPr wrap="square" rtlCol="0">
            <a:spAutoFit/>
          </a:bodyPr>
          <a:p>
            <a:r>
              <a:rPr lang="zh-CN" altLang="en-US" sz="2400">
                <a:latin typeface="宋体" panose="02010600030101010101" pitchFamily="2" charset="-122"/>
                <a:ea typeface="宋体" panose="02010600030101010101" pitchFamily="2" charset="-122"/>
                <a:cs typeface="宋体" panose="02010600030101010101" pitchFamily="2" charset="-122"/>
              </a:rPr>
              <a:t>最近阅读的文献中给予的思路和观点：</a:t>
            </a:r>
            <a:endParaRPr lang="zh-CN" altLang="en-US" sz="2400">
              <a:latin typeface="宋体" panose="02010600030101010101" pitchFamily="2" charset="-122"/>
              <a:ea typeface="宋体" panose="02010600030101010101" pitchFamily="2" charset="-122"/>
              <a:cs typeface="宋体" panose="02010600030101010101" pitchFamily="2" charset="-122"/>
            </a:endParaRPr>
          </a:p>
          <a:p>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zh-CN" altLang="en-US" sz="2400">
                <a:latin typeface="宋体" panose="02010600030101010101" pitchFamily="2" charset="-122"/>
                <a:ea typeface="宋体" panose="02010600030101010101" pitchFamily="2" charset="-122"/>
                <a:cs typeface="宋体" panose="02010600030101010101" pitchFamily="2" charset="-122"/>
              </a:rPr>
              <a:t>对时序进行集成，最近学习了循环神经网络，其中</a:t>
            </a:r>
            <a:r>
              <a:rPr lang="en-US" altLang="zh-CN" sz="2400">
                <a:latin typeface="宋体" panose="02010600030101010101" pitchFamily="2" charset="-122"/>
                <a:ea typeface="宋体" panose="02010600030101010101" pitchFamily="2" charset="-122"/>
                <a:cs typeface="宋体" panose="02010600030101010101" pitchFamily="2" charset="-122"/>
              </a:rPr>
              <a:t>LSTM</a:t>
            </a:r>
            <a:r>
              <a:rPr lang="zh-CN" altLang="en-US" sz="2400">
                <a:latin typeface="宋体" panose="02010600030101010101" pitchFamily="2" charset="-122"/>
                <a:ea typeface="宋体" panose="02010600030101010101" pitchFamily="2" charset="-122"/>
                <a:cs typeface="宋体" panose="02010600030101010101" pitchFamily="2" charset="-122"/>
              </a:rPr>
              <a:t>网络对于这种问题可能会有效果，能够将之前学的存储在记忆中，而不是孤立的训练当前，这种网络对同一区域不同时间的变化可能会有效果，而另一大好处在于可以有选择性地在不同时间给标签以调整网络权重</a:t>
            </a:r>
            <a:r>
              <a:rPr lang="zh-CN" altLang="en-US" sz="2400">
                <a:latin typeface="宋体" panose="02010600030101010101" pitchFamily="2" charset="-122"/>
                <a:ea typeface="宋体" panose="02010600030101010101" pitchFamily="2" charset="-122"/>
                <a:cs typeface="宋体" panose="02010600030101010101" pitchFamily="2" charset="-122"/>
              </a:rPr>
              <a:t>，接下来打算尝试</a:t>
            </a:r>
            <a:endParaRPr lang="zh-CN" altLang="en-US" sz="2400">
              <a:latin typeface="宋体" panose="02010600030101010101" pitchFamily="2" charset="-122"/>
              <a:ea typeface="宋体" panose="02010600030101010101" pitchFamily="2" charset="-122"/>
              <a:cs typeface="宋体" panose="02010600030101010101" pitchFamily="2" charset="-122"/>
            </a:endParaRPr>
          </a:p>
          <a:p>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zh-CN" altLang="en-US" sz="2400">
                <a:latin typeface="宋体" panose="02010600030101010101" pitchFamily="2" charset="-122"/>
                <a:ea typeface="宋体" panose="02010600030101010101" pitchFamily="2" charset="-122"/>
                <a:cs typeface="宋体" panose="02010600030101010101" pitchFamily="2" charset="-122"/>
              </a:rPr>
              <a:t>老师上次分享的图像分割综述论文中提到几篇论文</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zh-CN" altLang="en-US" sz="2400">
                <a:latin typeface="宋体" panose="02010600030101010101" pitchFamily="2" charset="-122"/>
                <a:ea typeface="宋体" panose="02010600030101010101" pitchFamily="2" charset="-122"/>
                <a:cs typeface="宋体" panose="02010600030101010101" pitchFamily="2" charset="-122"/>
              </a:rPr>
              <a:t>1.L.-C. Chen, Y. Yang, J. Wang, W. Xu, and A. L. Yuille, “Attention to scale: Scale-aware semantic image segmentation,” in Proceedings of the IEEE conference on computer vision and pattern recognition, 2016, pp. 3640–3649.</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zh-CN" altLang="en-US" sz="2400">
                <a:latin typeface="宋体" panose="02010600030101010101" pitchFamily="2" charset="-122"/>
                <a:ea typeface="宋体" panose="02010600030101010101" pitchFamily="2" charset="-122"/>
                <a:cs typeface="宋体" panose="02010600030101010101" pitchFamily="2" charset="-122"/>
              </a:rPr>
              <a:t>语义分割模型+多尺度数据+注意力机制</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zh-CN" altLang="en-US" sz="2400">
                <a:latin typeface="宋体" panose="02010600030101010101" pitchFamily="2" charset="-122"/>
                <a:ea typeface="宋体" panose="02010600030101010101" pitchFamily="2" charset="-122"/>
                <a:cs typeface="宋体" panose="02010600030101010101" pitchFamily="2" charset="-122"/>
              </a:rPr>
              <a:t>H. Li, P. Xiong, J. An, and L. Wang, “Pyramid attention network for semantic segmentation,” arXiv preprint arXiv:1805.10180, 2018.</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zh-CN" altLang="en-US" sz="2400">
                <a:latin typeface="宋体" panose="02010600030101010101" pitchFamily="2" charset="-122"/>
                <a:ea typeface="宋体" panose="02010600030101010101" pitchFamily="2" charset="-122"/>
                <a:cs typeface="宋体" panose="02010600030101010101" pitchFamily="2" charset="-122"/>
              </a:rPr>
              <a:t>PAN:pyramid attention network</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zh-CN" altLang="en-US" sz="2400">
                <a:latin typeface="宋体" panose="02010600030101010101" pitchFamily="2" charset="-122"/>
                <a:ea typeface="宋体" panose="02010600030101010101" pitchFamily="2" charset="-122"/>
                <a:cs typeface="宋体" panose="02010600030101010101" pitchFamily="2" charset="-122"/>
              </a:rPr>
              <a:t>这两篇都构建图像金字塔，即在不同分辨率下结合注意力机制对图像进行分割，这个和遥感领域的图像关系密切，打算模仿作者复现论文实验</a:t>
            </a:r>
            <a:endParaRPr lang="zh-CN" altLang="en-US" sz="2400">
              <a:latin typeface="宋体" panose="02010600030101010101" pitchFamily="2" charset="-122"/>
              <a:ea typeface="宋体" panose="02010600030101010101" pitchFamily="2" charset="-122"/>
              <a:cs typeface="宋体" panose="02010600030101010101" pitchFamily="2" charset="-122"/>
            </a:endParaRPr>
          </a:p>
          <a:p>
            <a:endParaRPr lang="en-US" altLang="zh-CN" sz="2400">
              <a:latin typeface="宋体" panose="02010600030101010101" pitchFamily="2" charset="-122"/>
              <a:ea typeface="宋体" panose="02010600030101010101" pitchFamily="2" charset="-122"/>
              <a:cs typeface="宋体" panose="02010600030101010101" pitchFamily="2" charset="-122"/>
            </a:endParaRP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7" name="内容占位符 6"/>
          <p:cNvPicPr>
            <a:picLocks noChangeAspect="1"/>
          </p:cNvPicPr>
          <p:nvPr>
            <p:ph sz="half" idx="1"/>
          </p:nvPr>
        </p:nvPicPr>
        <p:blipFill>
          <a:blip r:embed="rId1"/>
          <a:stretch>
            <a:fillRect/>
          </a:stretch>
        </p:blipFill>
        <p:spPr>
          <a:xfrm>
            <a:off x="515620" y="2441575"/>
            <a:ext cx="6431915" cy="3919855"/>
          </a:xfrm>
          <a:prstGeom prst="rect">
            <a:avLst/>
          </a:prstGeom>
        </p:spPr>
      </p:pic>
      <p:sp>
        <p:nvSpPr>
          <p:cNvPr id="2" name="文本框 1"/>
          <p:cNvSpPr txBox="1"/>
          <p:nvPr/>
        </p:nvSpPr>
        <p:spPr>
          <a:xfrm>
            <a:off x="419735" y="215900"/>
            <a:ext cx="9906000" cy="2676525"/>
          </a:xfrm>
          <a:prstGeom prst="rect">
            <a:avLst/>
          </a:prstGeom>
          <a:noFill/>
        </p:spPr>
        <p:txBody>
          <a:bodyPr wrap="square" rtlCol="0">
            <a:spAutoFit/>
          </a:bodyPr>
          <a:p>
            <a:r>
              <a:rPr lang="zh-CN" altLang="en-US" sz="2400">
                <a:latin typeface="宋体" panose="02010600030101010101" pitchFamily="2" charset="-122"/>
                <a:ea typeface="宋体" panose="02010600030101010101" pitchFamily="2" charset="-122"/>
                <a:cs typeface="宋体" panose="02010600030101010101" pitchFamily="2" charset="-122"/>
              </a:rPr>
              <a:t>与上述两篇相关的分割更为细致的一篇文章</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zh-CN" altLang="en-US" sz="2400">
                <a:latin typeface="宋体" panose="02010600030101010101" pitchFamily="2" charset="-122"/>
                <a:ea typeface="宋体" panose="02010600030101010101" pitchFamily="2" charset="-122"/>
                <a:cs typeface="宋体" panose="02010600030101010101" pitchFamily="2" charset="-122"/>
                <a:sym typeface="+mn-ea"/>
              </a:rPr>
              <a:t>PointRend</a:t>
            </a:r>
            <a:r>
              <a:rPr lang="en-US" altLang="zh-CN" sz="2400">
                <a:latin typeface="宋体" panose="02010600030101010101" pitchFamily="2" charset="-122"/>
                <a:ea typeface="宋体" panose="02010600030101010101" pitchFamily="2" charset="-122"/>
                <a:cs typeface="宋体" panose="02010600030101010101" pitchFamily="2" charset="-122"/>
                <a:sym typeface="+mn-ea"/>
              </a:rPr>
              <a:t>:</a:t>
            </a:r>
            <a:r>
              <a:rPr lang="zh-CN" altLang="en-US" sz="2400">
                <a:latin typeface="宋体" panose="02010600030101010101" pitchFamily="2" charset="-122"/>
                <a:ea typeface="宋体" panose="02010600030101010101" pitchFamily="2" charset="-122"/>
                <a:cs typeface="宋体" panose="02010600030101010101" pitchFamily="2" charset="-122"/>
                <a:sym typeface="+mn-ea"/>
              </a:rPr>
              <a:t> Image Segmentation as Rendering</a:t>
            </a:r>
            <a:endParaRPr lang="zh-CN" altLang="en-US" sz="2400">
              <a:latin typeface="宋体" panose="02010600030101010101" pitchFamily="2" charset="-122"/>
              <a:ea typeface="宋体" panose="02010600030101010101" pitchFamily="2" charset="-122"/>
              <a:cs typeface="宋体" panose="02010600030101010101" pitchFamily="2" charset="-122"/>
              <a:sym typeface="+mn-ea"/>
            </a:endParaRPr>
          </a:p>
          <a:p>
            <a:r>
              <a:rPr lang="zh-CN" altLang="en-US" sz="2400">
                <a:latin typeface="宋体" panose="02010600030101010101" pitchFamily="2" charset="-122"/>
                <a:ea typeface="宋体" panose="02010600030101010101" pitchFamily="2" charset="-122"/>
                <a:cs typeface="宋体" panose="02010600030101010101" pitchFamily="2" charset="-122"/>
              </a:rPr>
              <a:t>将图像分割视为传统图像处理中的渲染问题</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zh-CN" altLang="en-US" sz="2400">
                <a:latin typeface="宋体" panose="02010600030101010101" pitchFamily="2" charset="-122"/>
                <a:ea typeface="宋体" panose="02010600030101010101" pitchFamily="2" charset="-122"/>
                <a:cs typeface="宋体" panose="02010600030101010101" pitchFamily="2" charset="-122"/>
              </a:rPr>
              <a:t>模型能够在正常分割下提取分割难点（可能是边缘交界处）进行进一步的采样，结合低层和高层特征做精细化预测，提高最终准确率，我觉得这是一个后处理过程，在分割之后加一个</a:t>
            </a:r>
            <a:r>
              <a:rPr lang="en-US" altLang="zh-CN" sz="2400">
                <a:latin typeface="宋体" panose="02010600030101010101" pitchFamily="2" charset="-122"/>
                <a:ea typeface="宋体" panose="02010600030101010101" pitchFamily="2" charset="-122"/>
                <a:cs typeface="宋体" panose="02010600030101010101" pitchFamily="2" charset="-122"/>
              </a:rPr>
              <a:t>pointRender</a:t>
            </a:r>
            <a:r>
              <a:rPr lang="zh-CN" altLang="en-US" sz="2400">
                <a:latin typeface="宋体" panose="02010600030101010101" pitchFamily="2" charset="-122"/>
                <a:ea typeface="宋体" panose="02010600030101010101" pitchFamily="2" charset="-122"/>
                <a:cs typeface="宋体" panose="02010600030101010101" pitchFamily="2" charset="-122"/>
              </a:rPr>
              <a:t>模型对分割进一步提升</a:t>
            </a:r>
            <a:r>
              <a:rPr lang="en-US" altLang="zh-CN" sz="2400">
                <a:latin typeface="宋体" panose="02010600030101010101" pitchFamily="2" charset="-122"/>
                <a:ea typeface="宋体" panose="02010600030101010101" pitchFamily="2" charset="-122"/>
                <a:cs typeface="宋体" panose="02010600030101010101" pitchFamily="2" charset="-122"/>
              </a:rPr>
              <a:t>,</a:t>
            </a:r>
            <a:r>
              <a:rPr lang="zh-CN" altLang="en-US" sz="2400">
                <a:latin typeface="宋体" panose="02010600030101010101" pitchFamily="2" charset="-122"/>
                <a:ea typeface="宋体" panose="02010600030101010101" pitchFamily="2" charset="-122"/>
                <a:cs typeface="宋体" panose="02010600030101010101" pitchFamily="2" charset="-122"/>
              </a:rPr>
              <a:t>和之前两篇多尺度不同分辨率</a:t>
            </a:r>
            <a:r>
              <a:rPr lang="en-US" altLang="zh-CN" sz="2400">
                <a:latin typeface="宋体" panose="02010600030101010101" pitchFamily="2" charset="-122"/>
                <a:ea typeface="宋体" panose="02010600030101010101" pitchFamily="2" charset="-122"/>
                <a:cs typeface="宋体" panose="02010600030101010101" pitchFamily="2" charset="-122"/>
              </a:rPr>
              <a:t>+</a:t>
            </a:r>
            <a:r>
              <a:rPr lang="zh-CN" altLang="en-US" sz="2400">
                <a:latin typeface="宋体" panose="02010600030101010101" pitchFamily="2" charset="-122"/>
                <a:ea typeface="宋体" panose="02010600030101010101" pitchFamily="2" charset="-122"/>
                <a:cs typeface="宋体" panose="02010600030101010101" pitchFamily="2" charset="-122"/>
              </a:rPr>
              <a:t>注意力机制异曲同工</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6947535" y="2974975"/>
            <a:ext cx="4616450" cy="3257550"/>
          </a:xfrm>
          <a:prstGeom prst="rect">
            <a:avLst/>
          </a:prstGeom>
        </p:spPr>
      </p:pic>
    </p:spTree>
    <p:custDataLst>
      <p:tags r:id="rId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文本框 2"/>
          <p:cNvSpPr txBox="1"/>
          <p:nvPr/>
        </p:nvSpPr>
        <p:spPr>
          <a:xfrm>
            <a:off x="742950" y="614680"/>
            <a:ext cx="9928860" cy="3415030"/>
          </a:xfrm>
          <a:prstGeom prst="rect">
            <a:avLst/>
          </a:prstGeom>
          <a:noFill/>
        </p:spPr>
        <p:txBody>
          <a:bodyPr wrap="square" rtlCol="0">
            <a:spAutoFit/>
          </a:bodyPr>
          <a:p>
            <a:r>
              <a:rPr lang="zh-CN" altLang="en-US" sz="2400">
                <a:latin typeface="宋体" panose="02010600030101010101" pitchFamily="2" charset="-122"/>
                <a:ea typeface="宋体" panose="02010600030101010101" pitchFamily="2" charset="-122"/>
                <a:cs typeface="宋体" panose="02010600030101010101" pitchFamily="2" charset="-122"/>
              </a:rPr>
              <a:t>最近学习迁移学习带来的想法：</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zh-CN" altLang="en-US" sz="2400">
                <a:latin typeface="宋体" panose="02010600030101010101" pitchFamily="2" charset="-122"/>
                <a:ea typeface="宋体" panose="02010600030101010101" pitchFamily="2" charset="-122"/>
                <a:cs typeface="宋体" panose="02010600030101010101" pitchFamily="2" charset="-122"/>
              </a:rPr>
              <a:t>阅读了两篇异构迁移学习的论文，即源域和目标域特征分布不同，通过架桥使得过渡成功，但是对这个问题没有帮助</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zh-CN" altLang="en-US" sz="2400">
                <a:latin typeface="宋体" panose="02010600030101010101" pitchFamily="2" charset="-122"/>
                <a:ea typeface="宋体" panose="02010600030101010101" pitchFamily="2" charset="-122"/>
                <a:cs typeface="宋体" panose="02010600030101010101" pitchFamily="2" charset="-122"/>
              </a:rPr>
              <a:t>本问题不同的遥感图像即使来自不同传感器，应该仍然属于同一特征空间，同质迁移学习的方法应该更为有效</a:t>
            </a:r>
            <a:endParaRPr lang="zh-CN" altLang="en-US" sz="2400">
              <a:latin typeface="宋体" panose="02010600030101010101" pitchFamily="2" charset="-122"/>
              <a:ea typeface="宋体" panose="02010600030101010101" pitchFamily="2" charset="-122"/>
              <a:cs typeface="宋体" panose="02010600030101010101" pitchFamily="2" charset="-122"/>
            </a:endParaRPr>
          </a:p>
          <a:p>
            <a:endParaRPr lang="zh-CN" altLang="en-US" sz="2400">
              <a:latin typeface="宋体" panose="02010600030101010101" pitchFamily="2" charset="-122"/>
              <a:ea typeface="宋体" panose="02010600030101010101" pitchFamily="2" charset="-122"/>
              <a:cs typeface="宋体" panose="02010600030101010101" pitchFamily="2" charset="-122"/>
            </a:endParaRPr>
          </a:p>
          <a:p>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zh-CN" altLang="en-US" sz="2400">
                <a:latin typeface="宋体" panose="02010600030101010101" pitchFamily="2" charset="-122"/>
                <a:ea typeface="宋体" panose="02010600030101010101" pitchFamily="2" charset="-122"/>
                <a:cs typeface="宋体" panose="02010600030101010101" pitchFamily="2" charset="-122"/>
              </a:rPr>
              <a:t>后续实验会围绕时序上集成（</a:t>
            </a:r>
            <a:r>
              <a:rPr lang="en-US" altLang="zh-CN" sz="2400">
                <a:latin typeface="宋体" panose="02010600030101010101" pitchFamily="2" charset="-122"/>
                <a:ea typeface="宋体" panose="02010600030101010101" pitchFamily="2" charset="-122"/>
                <a:cs typeface="宋体" panose="02010600030101010101" pitchFamily="2" charset="-122"/>
              </a:rPr>
              <a:t>LSTM</a:t>
            </a:r>
            <a:r>
              <a:rPr lang="zh-CN" altLang="en-US" sz="2400">
                <a:latin typeface="宋体" panose="02010600030101010101" pitchFamily="2" charset="-122"/>
                <a:ea typeface="宋体" panose="02010600030101010101" pitchFamily="2" charset="-122"/>
                <a:cs typeface="宋体" panose="02010600030101010101" pitchFamily="2" charset="-122"/>
              </a:rPr>
              <a:t>或</a:t>
            </a:r>
            <a:r>
              <a:rPr lang="en-US" altLang="zh-CN" sz="2400">
                <a:latin typeface="宋体" panose="02010600030101010101" pitchFamily="2" charset="-122"/>
                <a:ea typeface="宋体" panose="02010600030101010101" pitchFamily="2" charset="-122"/>
                <a:cs typeface="宋体" panose="02010600030101010101" pitchFamily="2" charset="-122"/>
              </a:rPr>
              <a:t>GRU</a:t>
            </a:r>
            <a:r>
              <a:rPr lang="zh-CN" altLang="en-US" sz="2400">
                <a:latin typeface="宋体" panose="02010600030101010101" pitchFamily="2" charset="-122"/>
                <a:ea typeface="宋体" panose="02010600030101010101" pitchFamily="2" charset="-122"/>
                <a:cs typeface="宋体" panose="02010600030101010101" pitchFamily="2" charset="-122"/>
              </a:rPr>
              <a:t>网络），以及多分辨率</a:t>
            </a:r>
            <a:r>
              <a:rPr lang="en-US" altLang="zh-CN" sz="2400">
                <a:latin typeface="宋体" panose="02010600030101010101" pitchFamily="2" charset="-122"/>
                <a:ea typeface="宋体" panose="02010600030101010101" pitchFamily="2" charset="-122"/>
                <a:cs typeface="宋体" panose="02010600030101010101" pitchFamily="2" charset="-122"/>
              </a:rPr>
              <a:t>+</a:t>
            </a:r>
            <a:r>
              <a:rPr lang="zh-CN" altLang="en-US" sz="2400">
                <a:latin typeface="宋体" panose="02010600030101010101" pitchFamily="2" charset="-122"/>
                <a:ea typeface="宋体" panose="02010600030101010101" pitchFamily="2" charset="-122"/>
                <a:cs typeface="宋体" panose="02010600030101010101" pitchFamily="2" charset="-122"/>
              </a:rPr>
              <a:t>注意力机制两方面展开，在实验中寻求思路以及更好的解决办法</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文本框 1"/>
          <p:cNvSpPr txBox="1"/>
          <p:nvPr/>
        </p:nvSpPr>
        <p:spPr>
          <a:xfrm>
            <a:off x="3470910" y="2414905"/>
            <a:ext cx="7395210" cy="1198880"/>
          </a:xfrm>
          <a:prstGeom prst="rect">
            <a:avLst/>
          </a:prstGeom>
          <a:noFill/>
        </p:spPr>
        <p:txBody>
          <a:bodyPr wrap="square" rtlCol="0">
            <a:spAutoFit/>
          </a:bodyPr>
          <a:p>
            <a:r>
              <a:rPr lang="zh-CN" altLang="en-US" sz="7200">
                <a:latin typeface="宋体" panose="02010600030101010101" pitchFamily="2" charset="-122"/>
                <a:ea typeface="宋体" panose="02010600030101010101" pitchFamily="2" charset="-122"/>
              </a:rPr>
              <a:t>请老师指正</a:t>
            </a:r>
            <a:endParaRPr lang="zh-CN" altLang="en-US" sz="7200">
              <a:latin typeface="宋体" panose="02010600030101010101" pitchFamily="2" charset="-122"/>
              <a:ea typeface="宋体" panose="02010600030101010101" pitchFamily="2" charset="-122"/>
            </a:endParaRP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571625" y="0"/>
            <a:ext cx="9295765" cy="6737985"/>
          </a:xfrm>
          <a:prstGeom prst="rect">
            <a:avLst/>
          </a:prstGeom>
        </p:spPr>
      </p:pic>
      <p:pic>
        <p:nvPicPr>
          <p:cNvPr id="4" name="图片 3"/>
          <p:cNvPicPr>
            <a:picLocks noChangeAspect="1"/>
          </p:cNvPicPr>
          <p:nvPr/>
        </p:nvPicPr>
        <p:blipFill>
          <a:blip r:embed="rId2"/>
          <a:stretch>
            <a:fillRect/>
          </a:stretch>
        </p:blipFill>
        <p:spPr>
          <a:xfrm>
            <a:off x="1636395" y="47625"/>
            <a:ext cx="9165590" cy="6642735"/>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srcRect t="32699"/>
          <a:stretch>
            <a:fillRect/>
          </a:stretch>
        </p:blipFill>
        <p:spPr>
          <a:xfrm>
            <a:off x="387350" y="135255"/>
            <a:ext cx="11139805" cy="4754880"/>
          </a:xfrm>
          <a:prstGeom prst="rect">
            <a:avLst/>
          </a:prstGeom>
        </p:spPr>
      </p:pic>
      <p:sp>
        <p:nvSpPr>
          <p:cNvPr id="3" name="文本框 2"/>
          <p:cNvSpPr txBox="1"/>
          <p:nvPr/>
        </p:nvSpPr>
        <p:spPr>
          <a:xfrm>
            <a:off x="1174115" y="4984750"/>
            <a:ext cx="10353040" cy="1568450"/>
          </a:xfrm>
          <a:prstGeom prst="rect">
            <a:avLst/>
          </a:prstGeom>
          <a:noFill/>
        </p:spPr>
        <p:txBody>
          <a:bodyPr wrap="square" rtlCol="0">
            <a:spAutoFit/>
          </a:bodyPr>
          <a:p>
            <a:r>
              <a:rPr lang="zh-CN" altLang="en-US" sz="2400">
                <a:latin typeface="宋体" panose="02010600030101010101" pitchFamily="2" charset="-122"/>
                <a:ea typeface="宋体" panose="02010600030101010101" pitchFamily="2" charset="-122"/>
                <a:cs typeface="宋体" panose="02010600030101010101" pitchFamily="2" charset="-122"/>
              </a:rPr>
              <a:t>采用</a:t>
            </a:r>
            <a:r>
              <a:rPr lang="en-US" altLang="zh-CN" sz="2400">
                <a:latin typeface="宋体" panose="02010600030101010101" pitchFamily="2" charset="-122"/>
                <a:ea typeface="宋体" panose="02010600030101010101" pitchFamily="2" charset="-122"/>
                <a:cs typeface="宋体" panose="02010600030101010101" pitchFamily="2" charset="-122"/>
              </a:rPr>
              <a:t>segnet</a:t>
            </a:r>
            <a:r>
              <a:rPr lang="zh-CN" altLang="en-US" sz="2400">
                <a:latin typeface="宋体" panose="02010600030101010101" pitchFamily="2" charset="-122"/>
                <a:ea typeface="宋体" panose="02010600030101010101" pitchFamily="2" charset="-122"/>
                <a:cs typeface="宋体" panose="02010600030101010101" pitchFamily="2" charset="-122"/>
              </a:rPr>
              <a:t>框架实验，全图分割，将分割转化成分类问题，做数据增广以后</a:t>
            </a:r>
            <a:r>
              <a:rPr lang="zh-CN" altLang="en-US" sz="2400">
                <a:latin typeface="宋体" panose="02010600030101010101" pitchFamily="2" charset="-122"/>
                <a:ea typeface="宋体" panose="02010600030101010101" pitchFamily="2" charset="-122"/>
                <a:cs typeface="宋体" panose="02010600030101010101" pitchFamily="2" charset="-122"/>
              </a:rPr>
              <a:t>训练集</a:t>
            </a:r>
            <a:r>
              <a:rPr lang="en-US" altLang="zh-CN" sz="2400">
                <a:latin typeface="宋体" panose="02010600030101010101" pitchFamily="2" charset="-122"/>
                <a:ea typeface="宋体" panose="02010600030101010101" pitchFamily="2" charset="-122"/>
                <a:cs typeface="宋体" panose="02010600030101010101" pitchFamily="2" charset="-122"/>
              </a:rPr>
              <a:t>9000</a:t>
            </a:r>
            <a:r>
              <a:rPr lang="zh-CN" altLang="en-US" sz="2400">
                <a:latin typeface="宋体" panose="02010600030101010101" pitchFamily="2" charset="-122"/>
                <a:ea typeface="宋体" panose="02010600030101010101" pitchFamily="2" charset="-122"/>
                <a:cs typeface="宋体" panose="02010600030101010101" pitchFamily="2" charset="-122"/>
              </a:rPr>
              <a:t>张，测试集</a:t>
            </a:r>
            <a:r>
              <a:rPr lang="en-US" altLang="zh-CN" sz="2400">
                <a:latin typeface="宋体" panose="02010600030101010101" pitchFamily="2" charset="-122"/>
                <a:ea typeface="宋体" panose="02010600030101010101" pitchFamily="2" charset="-122"/>
                <a:cs typeface="宋体" panose="02010600030101010101" pitchFamily="2" charset="-122"/>
              </a:rPr>
              <a:t>3000</a:t>
            </a:r>
            <a:r>
              <a:rPr lang="zh-CN" altLang="en-US" sz="2400">
                <a:latin typeface="宋体" panose="02010600030101010101" pitchFamily="2" charset="-122"/>
                <a:ea typeface="宋体" panose="02010600030101010101" pitchFamily="2" charset="-122"/>
                <a:cs typeface="宋体" panose="02010600030101010101" pitchFamily="2" charset="-122"/>
              </a:rPr>
              <a:t>张</a:t>
            </a:r>
            <a:r>
              <a:rPr lang="zh-CN" altLang="en-US" sz="2400">
                <a:latin typeface="宋体" panose="02010600030101010101" pitchFamily="2" charset="-122"/>
                <a:ea typeface="宋体" panose="02010600030101010101" pitchFamily="2" charset="-122"/>
                <a:cs typeface="宋体" panose="02010600030101010101" pitchFamily="2" charset="-122"/>
              </a:rPr>
              <a:t>，准确率一直在上升，训练到</a:t>
            </a:r>
            <a:r>
              <a:rPr lang="en-US" altLang="zh-CN" sz="2400">
                <a:latin typeface="宋体" panose="02010600030101010101" pitchFamily="2" charset="-122"/>
                <a:ea typeface="宋体" panose="02010600030101010101" pitchFamily="2" charset="-122"/>
                <a:cs typeface="宋体" panose="02010600030101010101" pitchFamily="2" charset="-122"/>
              </a:rPr>
              <a:t>72%</a:t>
            </a:r>
            <a:r>
              <a:rPr lang="zh-CN" altLang="en-US" sz="2400">
                <a:latin typeface="宋体" panose="02010600030101010101" pitchFamily="2" charset="-122"/>
                <a:ea typeface="宋体" panose="02010600030101010101" pitchFamily="2" charset="-122"/>
                <a:cs typeface="宋体" panose="02010600030101010101" pitchFamily="2" charset="-122"/>
              </a:rPr>
              <a:t>左右停止，训练时间超过</a:t>
            </a:r>
            <a:r>
              <a:rPr lang="en-US" altLang="zh-CN" sz="2400">
                <a:latin typeface="宋体" panose="02010600030101010101" pitchFamily="2" charset="-122"/>
                <a:ea typeface="宋体" panose="02010600030101010101" pitchFamily="2" charset="-122"/>
                <a:cs typeface="宋体" panose="02010600030101010101" pitchFamily="2" charset="-122"/>
              </a:rPr>
              <a:t>3</a:t>
            </a:r>
            <a:r>
              <a:rPr lang="zh-CN" altLang="en-US" sz="2400">
                <a:latin typeface="宋体" panose="02010600030101010101" pitchFamily="2" charset="-122"/>
                <a:ea typeface="宋体" panose="02010600030101010101" pitchFamily="2" charset="-122"/>
                <a:cs typeface="宋体" panose="02010600030101010101" pitchFamily="2" charset="-122"/>
              </a:rPr>
              <a:t>天</a:t>
            </a:r>
            <a:r>
              <a:rPr lang="zh-CN" altLang="en-US" sz="2400">
                <a:latin typeface="宋体" panose="02010600030101010101" pitchFamily="2" charset="-122"/>
                <a:ea typeface="宋体" panose="02010600030101010101" pitchFamily="2" charset="-122"/>
                <a:cs typeface="宋体" panose="02010600030101010101" pitchFamily="2" charset="-122"/>
              </a:rPr>
              <a:t>，前人论文和遥感分割的竞赛方法准确率在</a:t>
            </a:r>
            <a:r>
              <a:rPr lang="en-US" altLang="zh-CN" sz="2400">
                <a:latin typeface="宋体" panose="02010600030101010101" pitchFamily="2" charset="-122"/>
                <a:ea typeface="宋体" panose="02010600030101010101" pitchFamily="2" charset="-122"/>
                <a:cs typeface="宋体" panose="02010600030101010101" pitchFamily="2" charset="-122"/>
              </a:rPr>
              <a:t>90%</a:t>
            </a:r>
            <a:r>
              <a:rPr lang="zh-CN" altLang="en-US" sz="2400">
                <a:latin typeface="宋体" panose="02010600030101010101" pitchFamily="2" charset="-122"/>
                <a:ea typeface="宋体" panose="02010600030101010101" pitchFamily="2" charset="-122"/>
                <a:cs typeface="宋体" panose="02010600030101010101" pitchFamily="2" charset="-122"/>
              </a:rPr>
              <a:t>（https://www.cnblogs.com/skyfsm/p/8330882.html）</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 name="文本框 6"/>
          <p:cNvSpPr txBox="1"/>
          <p:nvPr/>
        </p:nvSpPr>
        <p:spPr>
          <a:xfrm>
            <a:off x="807720" y="722630"/>
            <a:ext cx="6997700" cy="829945"/>
          </a:xfrm>
          <a:prstGeom prst="rect">
            <a:avLst/>
          </a:prstGeom>
          <a:noFill/>
        </p:spPr>
        <p:txBody>
          <a:bodyPr wrap="square" rtlCol="0">
            <a:spAutoFit/>
          </a:bodyPr>
          <a:p>
            <a:r>
              <a:rPr lang="zh-CN" altLang="en-US" sz="2400">
                <a:latin typeface="宋体" panose="02010600030101010101" pitchFamily="2" charset="-122"/>
                <a:ea typeface="宋体" panose="02010600030101010101" pitchFamily="2" charset="-122"/>
              </a:rPr>
              <a:t>即使是官方竞赛给的数据也存在大量标注不准确的地方</a:t>
            </a:r>
            <a:endParaRPr lang="zh-CN" altLang="en-US" sz="2400">
              <a:latin typeface="宋体" panose="02010600030101010101" pitchFamily="2" charset="-122"/>
              <a:ea typeface="宋体" panose="02010600030101010101" pitchFamily="2" charset="-122"/>
            </a:endParaRPr>
          </a:p>
        </p:txBody>
      </p:sp>
      <p:pic>
        <p:nvPicPr>
          <p:cNvPr id="9" name="图片 8"/>
          <p:cNvPicPr>
            <a:picLocks noChangeAspect="1"/>
          </p:cNvPicPr>
          <p:nvPr/>
        </p:nvPicPr>
        <p:blipFill>
          <a:blip r:embed="rId1"/>
          <a:stretch>
            <a:fillRect/>
          </a:stretch>
        </p:blipFill>
        <p:spPr>
          <a:xfrm>
            <a:off x="725170" y="1229360"/>
            <a:ext cx="6991350" cy="5067300"/>
          </a:xfrm>
          <a:prstGeom prst="rect">
            <a:avLst/>
          </a:prstGeom>
        </p:spPr>
      </p:pic>
      <p:pic>
        <p:nvPicPr>
          <p:cNvPr id="10" name="图片 9"/>
          <p:cNvPicPr>
            <a:picLocks noChangeAspect="1"/>
          </p:cNvPicPr>
          <p:nvPr/>
        </p:nvPicPr>
        <p:blipFill>
          <a:blip r:embed="rId2"/>
          <a:stretch>
            <a:fillRect/>
          </a:stretch>
        </p:blipFill>
        <p:spPr>
          <a:xfrm>
            <a:off x="725170" y="1229360"/>
            <a:ext cx="6991350" cy="5067300"/>
          </a:xfrm>
          <a:prstGeom prst="rect">
            <a:avLst/>
          </a:prstGeom>
        </p:spPr>
      </p:pic>
      <p:pic>
        <p:nvPicPr>
          <p:cNvPr id="11" name="图片 10"/>
          <p:cNvPicPr>
            <a:picLocks noChangeAspect="1"/>
          </p:cNvPicPr>
          <p:nvPr/>
        </p:nvPicPr>
        <p:blipFill>
          <a:blip r:embed="rId3"/>
          <a:stretch>
            <a:fillRect/>
          </a:stretch>
        </p:blipFill>
        <p:spPr>
          <a:xfrm>
            <a:off x="725170" y="1229360"/>
            <a:ext cx="6991350" cy="5067300"/>
          </a:xfrm>
          <a:prstGeom prst="rect">
            <a:avLst/>
          </a:prstGeom>
        </p:spPr>
      </p:pic>
      <p:pic>
        <p:nvPicPr>
          <p:cNvPr id="12" name="图片 11"/>
          <p:cNvPicPr>
            <a:picLocks noChangeAspect="1"/>
          </p:cNvPicPr>
          <p:nvPr/>
        </p:nvPicPr>
        <p:blipFill>
          <a:blip r:embed="rId4"/>
          <a:stretch>
            <a:fillRect/>
          </a:stretch>
        </p:blipFill>
        <p:spPr>
          <a:xfrm>
            <a:off x="725170" y="1229360"/>
            <a:ext cx="6991350" cy="5067300"/>
          </a:xfrm>
          <a:prstGeom prst="rect">
            <a:avLst/>
          </a:prstGeom>
        </p:spPr>
      </p:pic>
      <p:sp>
        <p:nvSpPr>
          <p:cNvPr id="13" name="文本框 12"/>
          <p:cNvSpPr txBox="1"/>
          <p:nvPr/>
        </p:nvSpPr>
        <p:spPr>
          <a:xfrm>
            <a:off x="8752840" y="1347470"/>
            <a:ext cx="2802255" cy="1568450"/>
          </a:xfrm>
          <a:prstGeom prst="rect">
            <a:avLst/>
          </a:prstGeom>
          <a:noFill/>
        </p:spPr>
        <p:txBody>
          <a:bodyPr wrap="square" rtlCol="0">
            <a:spAutoFit/>
          </a:bodyPr>
          <a:p>
            <a:r>
              <a:rPr lang="zh-CN" altLang="en-US" sz="2400">
                <a:latin typeface="宋体" panose="02010600030101010101" pitchFamily="2" charset="-122"/>
                <a:ea typeface="宋体" panose="02010600030101010101" pitchFamily="2" charset="-122"/>
              </a:rPr>
              <a:t>为什么在标记大量有误的情况下仍然能够训练出很高的正确率？</a:t>
            </a:r>
            <a:endParaRPr lang="zh-CN" altLang="en-US" sz="2400">
              <a:latin typeface="宋体" panose="02010600030101010101" pitchFamily="2" charset="-122"/>
              <a:ea typeface="宋体" panose="02010600030101010101" pitchFamily="2" charset="-122"/>
            </a:endParaRPr>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1455420" y="65405"/>
            <a:ext cx="9277985" cy="6724650"/>
          </a:xfrm>
          <a:prstGeom prst="rect">
            <a:avLst/>
          </a:prstGeom>
        </p:spPr>
      </p:pic>
      <p:pic>
        <p:nvPicPr>
          <p:cNvPr id="10" name="图片 9"/>
          <p:cNvPicPr>
            <a:picLocks noChangeAspect="1"/>
          </p:cNvPicPr>
          <p:nvPr/>
        </p:nvPicPr>
        <p:blipFill>
          <a:blip r:embed="rId2"/>
          <a:stretch>
            <a:fillRect/>
          </a:stretch>
        </p:blipFill>
        <p:spPr>
          <a:xfrm>
            <a:off x="1457325" y="66675"/>
            <a:ext cx="9277985" cy="6724650"/>
          </a:xfrm>
          <a:prstGeom prst="rect">
            <a:avLst/>
          </a:prstGeom>
        </p:spPr>
      </p:pic>
      <p:pic>
        <p:nvPicPr>
          <p:cNvPr id="11" name="图片 10"/>
          <p:cNvPicPr>
            <a:picLocks noChangeAspect="1"/>
          </p:cNvPicPr>
          <p:nvPr/>
        </p:nvPicPr>
        <p:blipFill>
          <a:blip r:embed="rId3"/>
          <a:stretch>
            <a:fillRect/>
          </a:stretch>
        </p:blipFill>
        <p:spPr>
          <a:xfrm>
            <a:off x="1523365" y="88900"/>
            <a:ext cx="9211945" cy="6677025"/>
          </a:xfrm>
          <a:prstGeom prst="rect">
            <a:avLst/>
          </a:prstGeom>
        </p:spPr>
      </p:pic>
      <p:sp>
        <p:nvSpPr>
          <p:cNvPr id="13" name="文本框 12"/>
          <p:cNvSpPr txBox="1"/>
          <p:nvPr/>
        </p:nvSpPr>
        <p:spPr>
          <a:xfrm>
            <a:off x="398145" y="345440"/>
            <a:ext cx="4775835" cy="953135"/>
          </a:xfrm>
          <a:prstGeom prst="rect">
            <a:avLst/>
          </a:prstGeom>
          <a:noFill/>
        </p:spPr>
        <p:txBody>
          <a:bodyPr wrap="square" rtlCol="0">
            <a:spAutoFit/>
          </a:bodyPr>
          <a:p>
            <a:r>
              <a:rPr lang="zh-CN" altLang="en-US" sz="2800">
                <a:latin typeface="宋体" panose="02010600030101010101" pitchFamily="2" charset="-122"/>
                <a:ea typeface="宋体" panose="02010600030101010101" pitchFamily="2" charset="-122"/>
              </a:rPr>
              <a:t>自己手动</a:t>
            </a:r>
            <a:endParaRPr lang="zh-CN" altLang="en-US" sz="2800">
              <a:latin typeface="宋体" panose="02010600030101010101" pitchFamily="2" charset="-122"/>
              <a:ea typeface="宋体" panose="02010600030101010101" pitchFamily="2" charset="-122"/>
            </a:endParaRPr>
          </a:p>
          <a:p>
            <a:r>
              <a:rPr lang="zh-CN" altLang="en-US" sz="2800">
                <a:latin typeface="宋体" panose="02010600030101010101" pitchFamily="2" charset="-122"/>
                <a:ea typeface="宋体" panose="02010600030101010101" pitchFamily="2" charset="-122"/>
              </a:rPr>
              <a:t>标记数据训练</a:t>
            </a:r>
            <a:endParaRPr lang="zh-CN" altLang="en-US" sz="2800">
              <a:latin typeface="宋体" panose="02010600030101010101" pitchFamily="2" charset="-122"/>
              <a:ea typeface="宋体" panose="02010600030101010101" pitchFamily="2" charset="-122"/>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47675" y="149225"/>
            <a:ext cx="9744075" cy="5657850"/>
          </a:xfrm>
          <a:prstGeom prst="rect">
            <a:avLst/>
          </a:prstGeom>
        </p:spPr>
      </p:pic>
      <p:sp>
        <p:nvSpPr>
          <p:cNvPr id="3" name="文本框 2"/>
          <p:cNvSpPr txBox="1"/>
          <p:nvPr/>
        </p:nvSpPr>
        <p:spPr>
          <a:xfrm>
            <a:off x="688975" y="6047740"/>
            <a:ext cx="9682480" cy="645160"/>
          </a:xfrm>
          <a:prstGeom prst="rect">
            <a:avLst/>
          </a:prstGeom>
          <a:noFill/>
        </p:spPr>
        <p:txBody>
          <a:bodyPr wrap="none" rtlCol="0">
            <a:spAutoFit/>
          </a:bodyPr>
          <a:p>
            <a:r>
              <a:rPr lang="zh-CN" altLang="en-US"/>
              <a:t>对全图分割的数据和标签进行训练，但是准确率一直卡在</a:t>
            </a:r>
            <a:r>
              <a:rPr lang="en-US" altLang="zh-CN"/>
              <a:t>65%</a:t>
            </a:r>
            <a:r>
              <a:rPr lang="zh-CN" altLang="en-US"/>
              <a:t>无法上升，怀疑是标签分类问题</a:t>
            </a:r>
            <a:r>
              <a:rPr lang="en-US" altLang="zh-CN"/>
              <a:t>?</a:t>
            </a:r>
            <a:endParaRPr lang="en-US" altLang="zh-CN"/>
          </a:p>
          <a:p>
            <a:r>
              <a:rPr lang="zh-CN" altLang="en-US"/>
              <a:t>存在大量相近的</a:t>
            </a:r>
            <a:r>
              <a:rPr lang="en-US" altLang="zh-CN"/>
              <a:t>x</a:t>
            </a:r>
            <a:r>
              <a:rPr lang="zh-CN" altLang="en-US"/>
              <a:t>对应不同的</a:t>
            </a:r>
            <a:r>
              <a:rPr lang="en-US" altLang="zh-CN"/>
              <a:t>y</a:t>
            </a:r>
            <a:r>
              <a:rPr lang="zh-CN" altLang="en-US"/>
              <a:t>的情况？或者是类内的特征差异也过大？</a:t>
            </a:r>
            <a:endParaRPr lang="zh-CN" altLang="en-US"/>
          </a:p>
        </p:txBody>
      </p:sp>
      <p:pic>
        <p:nvPicPr>
          <p:cNvPr id="4" name="图片 3"/>
          <p:cNvPicPr>
            <a:picLocks noChangeAspect="1"/>
          </p:cNvPicPr>
          <p:nvPr/>
        </p:nvPicPr>
        <p:blipFill>
          <a:blip r:embed="rId2"/>
          <a:stretch>
            <a:fillRect/>
          </a:stretch>
        </p:blipFill>
        <p:spPr>
          <a:xfrm>
            <a:off x="2176145" y="615315"/>
            <a:ext cx="9541510" cy="5191760"/>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文本框 2"/>
          <p:cNvSpPr txBox="1"/>
          <p:nvPr/>
        </p:nvSpPr>
        <p:spPr>
          <a:xfrm>
            <a:off x="656590" y="172720"/>
            <a:ext cx="8796020" cy="6369685"/>
          </a:xfrm>
          <a:prstGeom prst="rect">
            <a:avLst/>
          </a:prstGeom>
          <a:noFill/>
        </p:spPr>
        <p:txBody>
          <a:bodyPr wrap="square" rtlCol="0">
            <a:spAutoFit/>
          </a:bodyPr>
          <a:p>
            <a:r>
              <a:rPr lang="zh-CN" altLang="en-US" sz="2400">
                <a:latin typeface="宋体" panose="02010600030101010101" pitchFamily="2" charset="-122"/>
                <a:ea typeface="宋体" panose="02010600030101010101" pitchFamily="2" charset="-122"/>
                <a:cs typeface="宋体" panose="02010600030101010101" pitchFamily="2" charset="-122"/>
              </a:rPr>
              <a:t>针对上述问题，统计了各类的类间数据的一些统计特性，</a:t>
            </a:r>
            <a:r>
              <a:rPr lang="en-US" altLang="zh-CN" sz="2400">
                <a:latin typeface="宋体" panose="02010600030101010101" pitchFamily="2" charset="-122"/>
                <a:ea typeface="宋体" panose="02010600030101010101" pitchFamily="2" charset="-122"/>
                <a:cs typeface="宋体" panose="02010600030101010101" pitchFamily="2" charset="-122"/>
              </a:rPr>
              <a:t>NDVI</a:t>
            </a:r>
            <a:r>
              <a:rPr lang="zh-CN" altLang="en-US" sz="2400">
                <a:latin typeface="宋体" panose="02010600030101010101" pitchFamily="2" charset="-122"/>
                <a:ea typeface="宋体" panose="02010600030101010101" pitchFamily="2" charset="-122"/>
                <a:cs typeface="宋体" panose="02010600030101010101" pitchFamily="2" charset="-122"/>
              </a:rPr>
              <a:t>以及波段值来看其实分布较为集中，并不能作为很好区分植被与植被的依据。例如房顶的颜色各异，仅用</a:t>
            </a:r>
            <a:r>
              <a:rPr lang="en-US" altLang="zh-CN" sz="2400">
                <a:latin typeface="宋体" panose="02010600030101010101" pitchFamily="2" charset="-122"/>
                <a:ea typeface="宋体" panose="02010600030101010101" pitchFamily="2" charset="-122"/>
                <a:cs typeface="宋体" panose="02010600030101010101" pitchFamily="2" charset="-122"/>
              </a:rPr>
              <a:t>RGB</a:t>
            </a:r>
            <a:r>
              <a:rPr lang="zh-CN" altLang="en-US" sz="2400">
                <a:latin typeface="宋体" panose="02010600030101010101" pitchFamily="2" charset="-122"/>
                <a:ea typeface="宋体" panose="02010600030101010101" pitchFamily="2" charset="-122"/>
                <a:cs typeface="宋体" panose="02010600030101010101" pitchFamily="2" charset="-122"/>
              </a:rPr>
              <a:t>并结合全连接网络分类效果并不好</a:t>
            </a:r>
            <a:endParaRPr lang="zh-CN" altLang="en-US" sz="2400">
              <a:latin typeface="宋体" panose="02010600030101010101" pitchFamily="2" charset="-122"/>
              <a:ea typeface="宋体" panose="02010600030101010101" pitchFamily="2" charset="-122"/>
              <a:cs typeface="宋体" panose="02010600030101010101" pitchFamily="2" charset="-122"/>
            </a:endParaRPr>
          </a:p>
          <a:p>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zh-CN" altLang="en-US" sz="2400">
                <a:latin typeface="宋体" panose="02010600030101010101" pitchFamily="2" charset="-122"/>
                <a:ea typeface="宋体" panose="02010600030101010101" pitchFamily="2" charset="-122"/>
                <a:cs typeface="宋体" panose="02010600030101010101" pitchFamily="2" charset="-122"/>
              </a:rPr>
              <a:t>可能需要尝试</a:t>
            </a:r>
            <a:r>
              <a:rPr lang="zh-CN" altLang="en-US" sz="2400">
                <a:latin typeface="宋体" panose="02010600030101010101" pitchFamily="2" charset="-122"/>
                <a:ea typeface="宋体" panose="02010600030101010101" pitchFamily="2" charset="-122"/>
                <a:cs typeface="宋体" panose="02010600030101010101" pitchFamily="2" charset="-122"/>
              </a:rPr>
              <a:t>区分特征进行训练？</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zh-CN" altLang="en-US" sz="2400">
                <a:solidFill>
                  <a:srgbClr val="FF0000"/>
                </a:solidFill>
                <a:latin typeface="宋体" panose="02010600030101010101" pitchFamily="2" charset="-122"/>
                <a:ea typeface="宋体" panose="02010600030101010101" pitchFamily="2" charset="-122"/>
                <a:cs typeface="宋体" panose="02010600030101010101" pitchFamily="2" charset="-122"/>
              </a:rPr>
              <a:t>植被</a:t>
            </a:r>
            <a:r>
              <a:rPr lang="zh-CN" altLang="en-US" sz="2400">
                <a:latin typeface="宋体" panose="02010600030101010101" pitchFamily="2" charset="-122"/>
                <a:ea typeface="宋体" panose="02010600030101010101" pitchFamily="2" charset="-122"/>
                <a:cs typeface="宋体" panose="02010600030101010101" pitchFamily="2" charset="-122"/>
              </a:rPr>
              <a:t>：深绿色，形状不规则</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zh-CN" altLang="en-US" sz="2400">
                <a:solidFill>
                  <a:srgbClr val="FF0000"/>
                </a:solidFill>
                <a:latin typeface="宋体" panose="02010600030101010101" pitchFamily="2" charset="-122"/>
                <a:ea typeface="宋体" panose="02010600030101010101" pitchFamily="2" charset="-122"/>
                <a:cs typeface="宋体" panose="02010600030101010101" pitchFamily="2" charset="-122"/>
              </a:rPr>
              <a:t>道路</a:t>
            </a:r>
            <a:r>
              <a:rPr lang="zh-CN" altLang="en-US" sz="2400">
                <a:latin typeface="宋体" panose="02010600030101010101" pitchFamily="2" charset="-122"/>
                <a:ea typeface="宋体" panose="02010600030101010101" pitchFamily="2" charset="-122"/>
                <a:cs typeface="宋体" panose="02010600030101010101" pitchFamily="2" charset="-122"/>
              </a:rPr>
              <a:t>：颜色单一，形状规则狭长连续</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zh-CN" altLang="en-US" sz="2400">
                <a:solidFill>
                  <a:srgbClr val="FF0000"/>
                </a:solidFill>
                <a:latin typeface="宋体" panose="02010600030101010101" pitchFamily="2" charset="-122"/>
                <a:ea typeface="宋体" panose="02010600030101010101" pitchFamily="2" charset="-122"/>
                <a:cs typeface="宋体" panose="02010600030101010101" pitchFamily="2" charset="-122"/>
              </a:rPr>
              <a:t>水体</a:t>
            </a:r>
            <a:r>
              <a:rPr lang="zh-CN" altLang="en-US" sz="2400">
                <a:latin typeface="宋体" panose="02010600030101010101" pitchFamily="2" charset="-122"/>
                <a:ea typeface="宋体" panose="02010600030101010101" pitchFamily="2" charset="-122"/>
                <a:cs typeface="宋体" panose="02010600030101010101" pitchFamily="2" charset="-122"/>
              </a:rPr>
              <a:t>：连续，形状不规则，颜色深绿色</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zh-CN" altLang="en-US" sz="2400">
                <a:solidFill>
                  <a:srgbClr val="FF0000"/>
                </a:solidFill>
                <a:latin typeface="宋体" panose="02010600030101010101" pitchFamily="2" charset="-122"/>
                <a:ea typeface="宋体" panose="02010600030101010101" pitchFamily="2" charset="-122"/>
                <a:cs typeface="宋体" panose="02010600030101010101" pitchFamily="2" charset="-122"/>
              </a:rPr>
              <a:t>建筑物</a:t>
            </a:r>
            <a:r>
              <a:rPr lang="zh-CN" altLang="en-US" sz="2400">
                <a:latin typeface="宋体" panose="02010600030101010101" pitchFamily="2" charset="-122"/>
                <a:ea typeface="宋体" panose="02010600030101010101" pitchFamily="2" charset="-122"/>
                <a:cs typeface="宋体" panose="02010600030101010101" pitchFamily="2" charset="-122"/>
              </a:rPr>
              <a:t>：形状规则，方形，但是颜色各异</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zh-CN" altLang="en-US" sz="2400">
                <a:solidFill>
                  <a:srgbClr val="FF0000"/>
                </a:solidFill>
                <a:latin typeface="宋体" panose="02010600030101010101" pitchFamily="2" charset="-122"/>
                <a:ea typeface="宋体" panose="02010600030101010101" pitchFamily="2" charset="-122"/>
                <a:cs typeface="宋体" panose="02010600030101010101" pitchFamily="2" charset="-122"/>
              </a:rPr>
              <a:t>其他</a:t>
            </a:r>
            <a:r>
              <a:rPr lang="zh-CN" altLang="en-US" sz="2400">
                <a:latin typeface="宋体" panose="02010600030101010101" pitchFamily="2" charset="-122"/>
                <a:ea typeface="宋体" panose="02010600030101010101" pitchFamily="2" charset="-122"/>
                <a:cs typeface="宋体" panose="02010600030101010101" pitchFamily="2" charset="-122"/>
              </a:rPr>
              <a:t>：无明显特征</a:t>
            </a:r>
            <a:endParaRPr lang="zh-CN" altLang="en-US" sz="2400">
              <a:latin typeface="宋体" panose="02010600030101010101" pitchFamily="2" charset="-122"/>
              <a:ea typeface="宋体" panose="02010600030101010101" pitchFamily="2" charset="-122"/>
              <a:cs typeface="宋体" panose="02010600030101010101" pitchFamily="2" charset="-122"/>
            </a:endParaRPr>
          </a:p>
          <a:p>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zh-CN" altLang="en-US" sz="2400">
                <a:latin typeface="宋体" panose="02010600030101010101" pitchFamily="2" charset="-122"/>
                <a:ea typeface="宋体" panose="02010600030101010101" pitchFamily="2" charset="-122"/>
                <a:cs typeface="宋体" panose="02010600030101010101" pitchFamily="2" charset="-122"/>
              </a:rPr>
              <a:t>如何将上述这些感性的认识用数学语言表述并作为统一的特征映射到同一空间，投入到模型</a:t>
            </a:r>
            <a:r>
              <a:rPr lang="zh-CN" altLang="en-US" sz="2400">
                <a:latin typeface="宋体" panose="02010600030101010101" pitchFamily="2" charset="-122"/>
                <a:ea typeface="宋体" panose="02010600030101010101" pitchFamily="2" charset="-122"/>
                <a:cs typeface="宋体" panose="02010600030101010101" pitchFamily="2" charset="-122"/>
              </a:rPr>
              <a:t>中进行训练？</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zh-CN" altLang="en-US" sz="2400">
                <a:latin typeface="宋体" panose="02010600030101010101" pitchFamily="2" charset="-122"/>
                <a:ea typeface="宋体" panose="02010600030101010101" pitchFamily="2" charset="-122"/>
                <a:cs typeface="宋体" panose="02010600030101010101" pitchFamily="2" charset="-122"/>
              </a:rPr>
              <a:t>个人认为遥感分割与传统图像分割不同，虽数据量大数据区分较困难，但是任务较为明确，分类目标数更加确定，可以作为解决的切入点？</a:t>
            </a:r>
            <a:r>
              <a:rPr lang="en-US" altLang="zh-CN" sz="2400">
                <a:latin typeface="宋体" panose="02010600030101010101" pitchFamily="2" charset="-122"/>
                <a:ea typeface="宋体" panose="02010600030101010101" pitchFamily="2" charset="-122"/>
                <a:cs typeface="宋体" panose="02010600030101010101" pitchFamily="2" charset="-122"/>
              </a:rPr>
              <a:t>sehn</a:t>
            </a:r>
            <a:endParaRPr lang="en-US" altLang="zh-CN" sz="2400">
              <a:latin typeface="宋体" panose="02010600030101010101" pitchFamily="2" charset="-122"/>
              <a:ea typeface="宋体" panose="02010600030101010101" pitchFamily="2" charset="-122"/>
              <a:cs typeface="宋体" panose="02010600030101010101" pitchFamily="2" charset="-122"/>
            </a:endParaRP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文本框 1"/>
          <p:cNvSpPr txBox="1"/>
          <p:nvPr/>
        </p:nvSpPr>
        <p:spPr>
          <a:xfrm>
            <a:off x="527685" y="539115"/>
            <a:ext cx="10799445" cy="6000750"/>
          </a:xfrm>
          <a:prstGeom prst="rect">
            <a:avLst/>
          </a:prstGeom>
          <a:noFill/>
        </p:spPr>
        <p:txBody>
          <a:bodyPr wrap="square" rtlCol="0">
            <a:spAutoFit/>
          </a:bodyPr>
          <a:p>
            <a:r>
              <a:rPr lang="zh-CN" altLang="en-US" sz="2400">
                <a:latin typeface="宋体" panose="02010600030101010101" pitchFamily="2" charset="-122"/>
                <a:ea typeface="宋体" panose="02010600030101010101" pitchFamily="2" charset="-122"/>
              </a:rPr>
              <a:t>实验对比得出的结论：即使遥感图像的形状轮廓不如一般的图像那么有规律，但是用卷积神经网络仍然要比一般的全连接网络更加有效，这也是为什么官方竞赛数据集的标注不够好，但是采用卷积的模型框架仍然能获得高分的原因，而自己手动标注数据集，大小为</a:t>
            </a:r>
            <a:r>
              <a:rPr lang="en-US" altLang="zh-CN" sz="2400">
                <a:latin typeface="宋体" panose="02010600030101010101" pitchFamily="2" charset="-122"/>
                <a:ea typeface="宋体" panose="02010600030101010101" pitchFamily="2" charset="-122"/>
              </a:rPr>
              <a:t>400x400</a:t>
            </a:r>
            <a:r>
              <a:rPr lang="zh-CN" altLang="en-US" sz="2400">
                <a:latin typeface="宋体" panose="02010600030101010101" pitchFamily="2" charset="-122"/>
                <a:ea typeface="宋体" panose="02010600030101010101" pitchFamily="2" charset="-122"/>
              </a:rPr>
              <a:t>，标注的精细程度更高，却分数较低，采用的是全连接网络，即单个像元特征占据的比重较大，全卷积网络中除最后少数层为全连接层，其余均为卷积层，有效避免了单个像元权重的影响，通过多层卷积层的叠加，将不同方向不同频率的纹理和形状特征抽取，所以尽管标注不够准确，却能训练很好</a:t>
            </a:r>
            <a:endParaRPr lang="zh-CN" altLang="en-US" sz="2400">
              <a:latin typeface="宋体" panose="02010600030101010101" pitchFamily="2" charset="-122"/>
              <a:ea typeface="宋体" panose="02010600030101010101" pitchFamily="2" charset="-122"/>
            </a:endParaRPr>
          </a:p>
          <a:p>
            <a:r>
              <a:rPr lang="zh-CN" altLang="en-US" sz="2400">
                <a:latin typeface="宋体" panose="02010600030101010101" pitchFamily="2" charset="-122"/>
                <a:ea typeface="宋体" panose="02010600030101010101" pitchFamily="2" charset="-122"/>
              </a:rPr>
              <a:t>另一个思路是分为</a:t>
            </a:r>
            <a:r>
              <a:rPr lang="en-US" altLang="zh-CN" sz="2400">
                <a:latin typeface="宋体" panose="02010600030101010101" pitchFamily="2" charset="-122"/>
                <a:ea typeface="宋体" panose="02010600030101010101" pitchFamily="2" charset="-122"/>
              </a:rPr>
              <a:t>5</a:t>
            </a:r>
            <a:r>
              <a:rPr lang="zh-CN" altLang="en-US" sz="2400">
                <a:latin typeface="宋体" panose="02010600030101010101" pitchFamily="2" charset="-122"/>
                <a:ea typeface="宋体" panose="02010600030101010101" pitchFamily="2" charset="-122"/>
              </a:rPr>
              <a:t>类，其中除</a:t>
            </a:r>
            <a:r>
              <a:rPr lang="en-US" altLang="zh-CN" sz="2400">
                <a:latin typeface="宋体" panose="02010600030101010101" pitchFamily="2" charset="-122"/>
                <a:ea typeface="宋体" panose="02010600030101010101" pitchFamily="2" charset="-122"/>
              </a:rPr>
              <a:t>others</a:t>
            </a:r>
            <a:r>
              <a:rPr lang="zh-CN" altLang="en-US" sz="2400">
                <a:latin typeface="宋体" panose="02010600030101010101" pitchFamily="2" charset="-122"/>
                <a:ea typeface="宋体" panose="02010600030101010101" pitchFamily="2" charset="-122"/>
              </a:rPr>
              <a:t>一类外，其他四类类内特征分布较为紧密，怀疑是</a:t>
            </a:r>
            <a:r>
              <a:rPr lang="en-US" altLang="zh-CN" sz="2400">
                <a:latin typeface="宋体" panose="02010600030101010101" pitchFamily="2" charset="-122"/>
                <a:ea typeface="宋体" panose="02010600030101010101" pitchFamily="2" charset="-122"/>
              </a:rPr>
              <a:t>others</a:t>
            </a:r>
            <a:r>
              <a:rPr lang="zh-CN" altLang="en-US" sz="2400">
                <a:latin typeface="宋体" panose="02010600030101010101" pitchFamily="2" charset="-122"/>
                <a:ea typeface="宋体" panose="02010600030101010101" pitchFamily="2" charset="-122"/>
              </a:rPr>
              <a:t>影响了整体的分类，观察官方数据集发现</a:t>
            </a:r>
            <a:r>
              <a:rPr lang="en-US" altLang="zh-CN" sz="2400">
                <a:latin typeface="宋体" panose="02010600030101010101" pitchFamily="2" charset="-122"/>
                <a:ea typeface="宋体" panose="02010600030101010101" pitchFamily="2" charset="-122"/>
              </a:rPr>
              <a:t>others</a:t>
            </a:r>
            <a:r>
              <a:rPr lang="zh-CN" altLang="en-US" sz="2400">
                <a:latin typeface="宋体" panose="02010600030101010101" pitchFamily="2" charset="-122"/>
                <a:ea typeface="宋体" panose="02010600030101010101" pitchFamily="2" charset="-122"/>
              </a:rPr>
              <a:t>的标注其实也是有规律可循，多为房子之间的空地，可以划为道路或者植被一类的地方，包括阴影所在，这种标注方式其实很好的体现了类间的相关性，将</a:t>
            </a:r>
            <a:r>
              <a:rPr lang="en-US" altLang="zh-CN" sz="2400">
                <a:latin typeface="宋体" panose="02010600030101010101" pitchFamily="2" charset="-122"/>
                <a:ea typeface="宋体" panose="02010600030101010101" pitchFamily="2" charset="-122"/>
              </a:rPr>
              <a:t>others</a:t>
            </a:r>
            <a:r>
              <a:rPr lang="zh-CN" altLang="en-US" sz="2400">
                <a:latin typeface="宋体" panose="02010600030101010101" pitchFamily="2" charset="-122"/>
                <a:ea typeface="宋体" panose="02010600030101010101" pitchFamily="2" charset="-122"/>
              </a:rPr>
              <a:t>不再视为孤立无规律的一类，而是和其他类建立关联，这在卷积网络中训练可以提高准确率</a:t>
            </a:r>
            <a:endParaRPr lang="zh-CN" altLang="en-US" sz="2400">
              <a:latin typeface="宋体" panose="02010600030101010101" pitchFamily="2" charset="-122"/>
              <a:ea typeface="宋体" panose="02010600030101010101" pitchFamily="2" charset="-122"/>
            </a:endParaRPr>
          </a:p>
          <a:p>
            <a:endParaRPr lang="zh-CN" altLang="en-US" sz="2400">
              <a:latin typeface="宋体" panose="02010600030101010101" pitchFamily="2" charset="-122"/>
              <a:ea typeface="宋体" panose="02010600030101010101" pitchFamily="2" charset="-122"/>
            </a:endParaRPr>
          </a:p>
          <a:p>
            <a:endParaRPr lang="zh-CN" altLang="en-US" sz="2400">
              <a:latin typeface="宋体" panose="02010600030101010101" pitchFamily="2" charset="-122"/>
              <a:ea typeface="宋体" panose="02010600030101010101" pitchFamily="2" charset="-122"/>
            </a:endParaRP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文本框 1"/>
          <p:cNvSpPr txBox="1"/>
          <p:nvPr/>
        </p:nvSpPr>
        <p:spPr>
          <a:xfrm>
            <a:off x="118110" y="463550"/>
            <a:ext cx="9474835" cy="2676525"/>
          </a:xfrm>
          <a:prstGeom prst="rect">
            <a:avLst/>
          </a:prstGeom>
          <a:noFill/>
        </p:spPr>
        <p:txBody>
          <a:bodyPr wrap="square" rtlCol="0">
            <a:spAutoFit/>
          </a:bodyPr>
          <a:p>
            <a:r>
              <a:rPr lang="zh-CN" altLang="en-US" sz="2400">
                <a:latin typeface="宋体" panose="02010600030101010101" pitchFamily="2" charset="-122"/>
                <a:ea typeface="宋体" panose="02010600030101010101" pitchFamily="2" charset="-122"/>
                <a:cs typeface="宋体" panose="02010600030101010101" pitchFamily="2" charset="-122"/>
              </a:rPr>
              <a:t>下一步的实验打算：将整体采用卷积网络，除在小部分区域用全连接网络做精细化分割</a:t>
            </a:r>
            <a:endParaRPr lang="zh-CN" altLang="en-US" sz="2400">
              <a:latin typeface="宋体" panose="02010600030101010101" pitchFamily="2" charset="-122"/>
              <a:ea typeface="宋体" panose="02010600030101010101" pitchFamily="2" charset="-122"/>
              <a:cs typeface="宋体" panose="02010600030101010101" pitchFamily="2" charset="-122"/>
            </a:endParaRPr>
          </a:p>
          <a:p>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zh-CN" altLang="en-US" sz="2400">
                <a:latin typeface="宋体" panose="02010600030101010101" pitchFamily="2" charset="-122"/>
                <a:ea typeface="宋体" panose="02010600030101010101" pitchFamily="2" charset="-122"/>
                <a:cs typeface="宋体" panose="02010600030101010101" pitchFamily="2" charset="-122"/>
              </a:rPr>
              <a:t>论文中模型间的</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zh-CN" altLang="en-US" sz="2400">
                <a:latin typeface="宋体" panose="02010600030101010101" pitchFamily="2" charset="-122"/>
                <a:ea typeface="宋体" panose="02010600030101010101" pitchFamily="2" charset="-122"/>
                <a:cs typeface="宋体" panose="02010600030101010101" pitchFamily="2" charset="-122"/>
              </a:rPr>
              <a:t>集成学习作为亮点</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zh-CN" altLang="en-US" sz="2400">
                <a:latin typeface="宋体" panose="02010600030101010101" pitchFamily="2" charset="-122"/>
                <a:ea typeface="宋体" panose="02010600030101010101" pitchFamily="2" charset="-122"/>
                <a:cs typeface="宋体" panose="02010600030101010101" pitchFamily="2" charset="-122"/>
              </a:rPr>
              <a:t>似乎并不可行？</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zh-CN" altLang="en-US" sz="2400">
                <a:latin typeface="宋体" panose="02010600030101010101" pitchFamily="2" charset="-122"/>
                <a:ea typeface="宋体" panose="02010600030101010101" pitchFamily="2" charset="-122"/>
                <a:cs typeface="宋体" panose="02010600030101010101" pitchFamily="2" charset="-122"/>
              </a:rPr>
              <a:t>《深度学习》</a:t>
            </a:r>
            <a:r>
              <a:rPr lang="en-US" altLang="zh-CN" sz="2400">
                <a:latin typeface="宋体" panose="02010600030101010101" pitchFamily="2" charset="-122"/>
                <a:ea typeface="宋体" panose="02010600030101010101" pitchFamily="2" charset="-122"/>
                <a:cs typeface="宋体" panose="02010600030101010101" pitchFamily="2" charset="-122"/>
              </a:rPr>
              <a:t>P159</a:t>
            </a:r>
            <a:r>
              <a:rPr lang="zh-CN" altLang="en-US" sz="2400">
                <a:latin typeface="宋体" panose="02010600030101010101" pitchFamily="2" charset="-122"/>
                <a:ea typeface="宋体" panose="02010600030101010101" pitchFamily="2" charset="-122"/>
                <a:cs typeface="宋体" panose="02010600030101010101" pitchFamily="2" charset="-122"/>
              </a:rPr>
              <a:t>提及</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pic>
        <p:nvPicPr>
          <p:cNvPr id="4" name="图片 3"/>
          <p:cNvPicPr>
            <a:picLocks noChangeAspect="1"/>
          </p:cNvPicPr>
          <p:nvPr/>
        </p:nvPicPr>
        <p:blipFill>
          <a:blip r:embed="rId1"/>
          <a:stretch>
            <a:fillRect/>
          </a:stretch>
        </p:blipFill>
        <p:spPr>
          <a:xfrm rot="16200000">
            <a:off x="4778375" y="91440"/>
            <a:ext cx="5670550" cy="7560945"/>
          </a:xfrm>
          <a:prstGeom prst="rect">
            <a:avLst/>
          </a:prstGeom>
        </p:spPr>
      </p:pic>
    </p:spTree>
    <p:custDataLst>
      <p:tags r:id="rId2"/>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TEMPLATE_THUMBS_INDEX" val="1"/>
  <p:tag name="KSO_WM_TEMPLATE_SUBCATEGORY" val="0"/>
  <p:tag name="KSO_WM_TAG_VERSION" val="1.0"/>
  <p:tag name="KSO_WM_BEAUTIFY_FLAG" val="#wm#"/>
  <p:tag name="KSO_WM_TEMPLATE_CATEGORY" val="custom"/>
  <p:tag name="KSO_WM_TEMPLATE_INDEX" val="20187308"/>
</p:tagLst>
</file>

<file path=ppt/tags/tag62.xml><?xml version="1.0" encoding="utf-8"?>
<p:tagLst xmlns:p="http://schemas.openxmlformats.org/presentationml/2006/main">
  <p:tag name="KSO_WM_BEAUTIFY_FLAG" val="#wm#"/>
  <p:tag name="KSO_WM_TEMPLATE_CATEGORY" val="custom"/>
  <p:tag name="KSO_WM_TEMPLATE_INDEX" val="20187308"/>
</p:tagLst>
</file>

<file path=ppt/tags/tag63.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64.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65.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66.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67.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68.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69.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71.xml><?xml version="1.0" encoding="utf-8"?>
<p:tagLst xmlns:p="http://schemas.openxmlformats.org/presentationml/2006/main">
  <p:tag name="KSO_WM_TEMPLATE_THUMBS_INDEX" val="1、2、3、6、9、11、12、13、14、15、16"/>
  <p:tag name="KSO_WM_SLIDE_ID" val="custom20187308_1"/>
  <p:tag name="KSO_WM_TEMPLATE_SUBCATEGORY" val="19"/>
  <p:tag name="KSO_WM_TEMPLATE_MASTER_TYPE" val="0"/>
  <p:tag name="KSO_WM_TEMPLATE_COLOR_TYPE"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72.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73.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74.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2114</Words>
  <Application>WPS 演示</Application>
  <PresentationFormat>宽屏</PresentationFormat>
  <Paragraphs>66</Paragraphs>
  <Slides>13</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13</vt:i4>
      </vt:variant>
    </vt:vector>
  </HeadingPairs>
  <TitlesOfParts>
    <vt:vector size="19" baseType="lpstr">
      <vt:lpstr>Arial</vt:lpstr>
      <vt:lpstr>宋体</vt:lpstr>
      <vt:lpstr>Wingdings</vt:lpstr>
      <vt:lpstr>微软雅黑</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有一个地方</cp:lastModifiedBy>
  <cp:revision>27</cp:revision>
  <dcterms:created xsi:type="dcterms:W3CDTF">2019-06-19T02:08:00Z</dcterms:created>
  <dcterms:modified xsi:type="dcterms:W3CDTF">2020-02-28T07:58:47Z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2052-11.1.0.9440</vt:lpwstr>
  </property>
</Properties>
</file>